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bb47fcbc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bb47fcbc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bb47fcbc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bb47fcbc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3bb47fcbc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3bb47fcbc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bb47fcbc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bb47fcbc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bb47fcbcd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bb47fcbcd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bb47fcbc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bb47fcbc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bb47fcbc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bb47fcbc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bb47fcbc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bb47fcbc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bb47fcbc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bb47fcbc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bb47fcbc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bb47fcbc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bb47fcb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3bb47fcb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bb47fcbc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bb47fcbc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bb47fcbc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bb47fcbc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bb47fcbc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bb47fcbc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bb47fcbc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bb47fcbc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bb47fcbc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3bb47fcbc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bb47fcbc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bb47fcbc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bb47fcbc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bb47fcbc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bb47fcbc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bb47fcbc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bb47fcbc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bb47fcbc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bb47fcbc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bb47fcbc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bb47fcb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3bb47fcb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bb47fcbc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bb47fcbc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bb47fcbc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bb47fcbc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bb47fcbc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bb47fcbc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bb47fcbc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bb47fcbc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bb47fcbcd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bb47fcbcd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bb47fcbc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bb47fcbc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bb47fcbc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3bb47fcbc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bb47fcbc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bb47fcbc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bb47fcbc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bb47fcbc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bb47fcbc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3bb47fcbc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bb47fcb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bb47fcb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bb47fcbcd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bb47fcbc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bb47fcb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bb47fcb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bb47fcbc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bb47fcbc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bb47fcbc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bb47fcbc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bb47fcbc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bb47fcbc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bb47fcbc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bb47fcbc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hyperlink" Target="https://huggingface.co/playgroun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hyperlink" Target="https://huggingface.co/playgroun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youtu.be/7xTGNNLPyMI?si=yQRtwvRj-mkM6zjz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hyperlink" Target="https://youtu.be/7xTGNNLPyMI?si=yQRtwvRj-mkM6zjz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hyperlink" Target="https://arxiv.org/pdf/2303.15647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uggingface.co/docs/peft/index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gif"/><Relationship Id="rId4" Type="http://schemas.openxmlformats.org/officeDocument/2006/relationships/hyperlink" Target="https://huggingface.co/blog/samuellimabraz/peft-methods#low-rank-adaptation-lora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kaitchup.substack.com/p/combine-multiple-lora-adapters-for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hyperlink" Target="https://newsletter.maartengrootendorst.com/p/a-visual-guide-to-quantization" TargetMode="External"/><Relationship Id="rId6" Type="http://schemas.openxmlformats.org/officeDocument/2006/relationships/hyperlink" Target="https://pixabay.com/users/slava_web-designer-39623293/?utm_source=link-attribution&amp;utm_medium=referral&amp;utm_campaign=image&amp;utm_content=866814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huggingface.co/docs/transformers/v4.49.0/quantization/overview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huggingface/peft/issues/2321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olab.research.google.com/drive/1GvdKNv_LALdwB5wAAOjXMpifl4KQ6ZE2?usp=sharing" TargetMode="External"/><Relationship Id="rId4" Type="http://schemas.openxmlformats.org/officeDocument/2006/relationships/hyperlink" Target="https://colab.research.google.com/drive/1f6Qpi4BnjUNwlgHJOnBA32Gy2Ncwp3MT?usp=sharing" TargetMode="External"/><Relationship Id="rId5" Type="http://schemas.openxmlformats.org/officeDocument/2006/relationships/hyperlink" Target="https://colab.research.google.com/drive/18aReoN_GaSJivxSsYt2ZUuNTYdOjEXx5?usp=sharing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forms.gle/qNwEpxYj8gHhmFB26" TargetMode="External"/><Relationship Id="rId4" Type="http://schemas.openxmlformats.org/officeDocument/2006/relationships/hyperlink" Target="https://forms.yandex.ru/u/67bb1e744936398de24db953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youtu.be/7xTGNNLPyMI?si=yQRtwvRj-mkM6zjz" TargetMode="External"/><Relationship Id="rId4" Type="http://schemas.openxmlformats.org/officeDocument/2006/relationships/hyperlink" Target="https://youtu.be/EWvNQjAaOHw?si=3Y0-mw9GfUFBNTEP" TargetMode="External"/><Relationship Id="rId5" Type="http://schemas.openxmlformats.org/officeDocument/2006/relationships/hyperlink" Target="https://tiktokenizer.vercel.app/" TargetMode="External"/><Relationship Id="rId6" Type="http://schemas.openxmlformats.org/officeDocument/2006/relationships/hyperlink" Target="https://huggingface.co/blog/samuellimabraz/peft-methods" TargetMode="External"/><Relationship Id="rId7" Type="http://schemas.openxmlformats.org/officeDocument/2006/relationships/hyperlink" Target="https://newsletter.maartengrootendorst.com/p/a-visual-guide-to-quantiza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mmoncrawl.org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tiktokenizer.vercel.app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SFT: learning objectives</a:t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Чему можно научить модель на этом этапе?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Отказываться отвечать на вопросы;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Отвечать на вопросы шаблонно (as a language model, I cannot…);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Применять функции: например, генерировать токены, которые заставят приложение вызвать функцию веб-поиска;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Отвечать “не знаю”;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Генерировать цепочку размышлений;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…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need tokens to think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389600"/>
            <a:ext cx="3117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Модели не хватает внутренних знаний, чтобы сразу правильно ответить на вопрос. Но она “думает”, симулируя пошаговое выполнение задачи, и тем самым приходит к правильному ответу в процессе генерации.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Этот феномен влияет в том числе на инструкции по подготовке данных для обучения.</a:t>
            </a:r>
            <a:endParaRPr sz="1500"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850" y="239100"/>
            <a:ext cx="4451800" cy="13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413" y="1808000"/>
            <a:ext cx="5176675" cy="28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288150" y="4927375"/>
            <a:ext cx="43296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Примеры</a:t>
            </a:r>
            <a:r>
              <a:rPr lang="en" sz="900">
                <a:solidFill>
                  <a:schemeClr val="dk2"/>
                </a:solidFill>
              </a:rPr>
              <a:t>: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https://huggingface.co/playground</a:t>
            </a:r>
            <a:r>
              <a:rPr lang="en" sz="900">
                <a:solidFill>
                  <a:schemeClr val="dk2"/>
                </a:solidFill>
              </a:rPr>
              <a:t>, модель Llama-3.2-1B-Instruct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650" y="253500"/>
            <a:ext cx="4451800" cy="13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213" y="1822400"/>
            <a:ext cx="5176675" cy="28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288150" y="4927375"/>
            <a:ext cx="43296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Примеры: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https://huggingface.co/playground</a:t>
            </a:r>
            <a:r>
              <a:rPr lang="en" sz="900">
                <a:solidFill>
                  <a:schemeClr val="dk2"/>
                </a:solidFill>
              </a:rPr>
              <a:t>, модель Llama-3.2-1B-Instruct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4" name="Google Shape;124;p24"/>
          <p:cNvSpPr txBox="1"/>
          <p:nvPr/>
        </p:nvSpPr>
        <p:spPr>
          <a:xfrm>
            <a:off x="352975" y="504250"/>
            <a:ext cx="2211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Используем знания из параметров (внутри модели)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352975" y="2500825"/>
            <a:ext cx="2211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Добавляем</a:t>
            </a:r>
            <a:r>
              <a:rPr lang="en" sz="1500">
                <a:solidFill>
                  <a:schemeClr val="dk2"/>
                </a:solidFill>
              </a:rPr>
              <a:t> знания из контекстного окна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 - напоминание из самой первой лекции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527200"/>
            <a:ext cx="85206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Агент (модель) взаимодействует с неизвестной ему средой. Он должен выбрать такую стратегию поведения, которая максимизирует награду.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Пример: диалоговые системы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Наблюдения: запрос от пользователя;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Действия: генерация ответа;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Награда: баллы за информативные, неодинаковые и грамматически правильные ответы.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45400"/>
            <a:ext cx="34200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Модель практикуется в решении задач и обучается выбирать лучшее.</a:t>
            </a:r>
            <a:endParaRPr sz="1600"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3" y="1177475"/>
            <a:ext cx="4445426" cy="336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288150" y="4927375"/>
            <a:ext cx="49923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</a:t>
            </a:r>
            <a:r>
              <a:rPr lang="en" sz="900">
                <a:solidFill>
                  <a:schemeClr val="dk2"/>
                </a:solidFill>
              </a:rPr>
              <a:t>: Andrej Karpathy,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https://youtu.be/7xTGNNLPyMI?si=yQRtwvRj-mkM6zjz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learning: вход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Набор задач: например, вопросов от пользователя;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Функция награды, которую можно посчитать автоматически (соответствие базе ответов, BLEU, ROUGE, F1 и т.п.)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learning: процесс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Для каждой итерации: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Получить входные данные (например, вопрос);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Модель генерирует ответ;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Оценить ответ с использованием </a:t>
            </a:r>
            <a:r>
              <a:rPr lang="en"/>
              <a:t>автоматизированных метрик</a:t>
            </a:r>
            <a:r>
              <a:rPr lang="en"/>
              <a:t>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Рассчитать вознаграждение;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 Обновить параметры модели на основе вознаграждения.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Reinforcement learning: use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Оптимизация сложных задач: оценка безопасности запроса, ответы на открытые вопросы;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Когда аннотированных данных мало, но для задачи можно хорошо определить функцию вознаграждения (= verifiable domain);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Когда нужно выйти за пределы имитационного обучения (SFT).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Reinforcement learning with Human Feedback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Подходит для областей, где автоматическую оценку сложно или невозможно применить (unverifiable domains) - например, </a:t>
            </a:r>
            <a:r>
              <a:rPr lang="en">
                <a:solidFill>
                  <a:schemeClr val="dk1"/>
                </a:solidFill>
              </a:rPr>
              <a:t>генерация шуток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Небольшое количество ответов модели проверяется живыми аннотаторами (например, модель дает по 5 ответов на 100 промптов, эти 500 ответов ранжируются экспертами от 1 до 5);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В качестве функции вознаграждения выступает другая модель, которая на аннотированных данных учится решать простую задачу оценивания ответов.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“Large” - относительное понятие. Размер модели определяется количеством ее параметров. Рассмотрим, например, семейство GPT: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GPT-1 - 117 млн. </a:t>
            </a:r>
            <a:r>
              <a:rPr lang="en"/>
              <a:t>п</a:t>
            </a:r>
            <a:r>
              <a:rPr lang="en"/>
              <a:t>араметров;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GPT-2 - 1.5 млрд. параметров;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GPT-3 - 175 млрд. параметров;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GPT-4 - 1 трлн (?)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Для сравнения, вариант Т5, на основе которого мы обучали модель для упрощения, имеет </a:t>
            </a:r>
            <a:r>
              <a:rPr lang="en">
                <a:solidFill>
                  <a:schemeClr val="dk1"/>
                </a:solidFill>
              </a:rPr>
              <a:t>244</a:t>
            </a:r>
            <a:r>
              <a:rPr lang="en">
                <a:solidFill>
                  <a:schemeClr val="dk1"/>
                </a:solidFill>
              </a:rPr>
              <a:t> млн. параметров.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096" y="1702325"/>
            <a:ext cx="3189899" cy="32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200" y="1059288"/>
            <a:ext cx="2912025" cy="30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50" y="1241302"/>
            <a:ext cx="3130950" cy="32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/>
          <p:nvPr/>
        </p:nvSpPr>
        <p:spPr>
          <a:xfrm>
            <a:off x="345775" y="367400"/>
            <a:ext cx="163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RL: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3420200" y="367400"/>
            <a:ext cx="163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RLHF: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288150" y="4927375"/>
            <a:ext cx="49923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Картинки: Andrej Karpathy,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https://youtu.be/7xTGNNLPyMI?si=yQRtwvRj-mkM6zjz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RLHF: проблемы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Теперь модель вознаграждения можно обмануть. Например, агент (модель, генерирующая ответы на вопросы) может научиться искать ответы, которые объективно не являются лучшими, но при этом максимизируют награду.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Решение: мониторинг данных, мониторинг ответов системы, короткое обучение (около 100 итераций).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Post-training, но побыстрее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 в обучении LLM</a:t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Из-за большого количества параметров полное дообучение требует больших вычислительных мощностей;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pass при инференсе также идет долго.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Решения: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Облегчение моделей;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Облегчение обучения;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Ускорение инференса.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Parameter-Efficient Fine-tuning (PEFT)</a:t>
            </a:r>
            <a:endParaRPr/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PEFT - методы эффективного дообучения моделей на downstream-задачи.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075" y="2007875"/>
            <a:ext cx="5395701" cy="27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288150" y="4927375"/>
            <a:ext cx="5330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Картинка: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[2303.15647] Scaling Down to Scale Up: A Guide to Parameter-Efficient Fine-Tuning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PEFT: методы</a:t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311700" y="1152475"/>
            <a:ext cx="8520600" cy="3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Аддитивные: в модель добавляются новые параметры и обучаются только они;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Например: адаптеры - небольшие полносвязные сети, которые вставляются между определенными слоями трансформера и позволяют адаптироваться к новым задачам без необходимости обновлять все веса;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Селективные: выбираем, какие параметры обновлять, и обновляем только их. Например, обновляем только байесы, или только последние слои;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Репараметризация: количество параметров для дообучения сокращается </a:t>
            </a:r>
            <a:r>
              <a:rPr lang="en" sz="1400">
                <a:solidFill>
                  <a:schemeClr val="dk1"/>
                </a:solidFill>
              </a:rPr>
              <a:t>за счет</a:t>
            </a:r>
            <a:r>
              <a:rPr lang="en" sz="1400">
                <a:solidFill>
                  <a:schemeClr val="dk1"/>
                </a:solidFill>
              </a:rPr>
              <a:t> использования низкоранговых матричных представлений.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Например: LoRA.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Можно выбрать оптимальный метод для ваших задач: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https://huggingface.co/docs/peft/index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LoRA: Low-Rank Adaptation of Large Language Models</a:t>
            </a:r>
            <a:endParaRPr/>
          </a:p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Идея: декомпозируем веса на две низкоранговые матрицы и дообучаем только их.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Ранг матриц А и В является гиперпараметром.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3126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288150" y="4927375"/>
            <a:ext cx="53307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Гифка</a:t>
            </a:r>
            <a:r>
              <a:rPr lang="en" sz="900">
                <a:solidFill>
                  <a:schemeClr val="dk2"/>
                </a:solidFill>
              </a:rPr>
              <a:t>: </a:t>
            </a:r>
            <a:r>
              <a:rPr b="1" lang="en" sz="900" u="sng">
                <a:solidFill>
                  <a:schemeClr val="hlink"/>
                </a:solidFill>
                <a:hlinkClick r:id="rId4"/>
              </a:rPr>
              <a:t>https://huggingface.co/blog/samuellimabraz/peft-methods#low-rank-adaptation-lora</a:t>
            </a:r>
            <a:r>
              <a:rPr b="1" lang="en" sz="900">
                <a:solidFill>
                  <a:schemeClr val="dk2"/>
                </a:solidFill>
              </a:rPr>
              <a:t>  </a:t>
            </a:r>
            <a:endParaRPr b="1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LoRA: особенности</a:t>
            </a:r>
            <a:endParaRPr/>
          </a:p>
        </p:txBody>
      </p:sp>
      <p:sp>
        <p:nvSpPr>
          <p:cNvPr id="223" name="Google Shape;22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Можно хранить адаптеры отдельно, можно </a:t>
            </a:r>
            <a:r>
              <a:rPr lang="en" u="sng">
                <a:solidFill>
                  <a:schemeClr val="hlink"/>
                </a:solidFill>
                <a:hlinkClick r:id="rId3"/>
              </a:rPr>
              <a:t>смержить</a:t>
            </a:r>
            <a:r>
              <a:rPr lang="en"/>
              <a:t> с базовой моделью;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Можно иметь несколько адаптеров под разные задачи, и на этапе инференса просто менять их;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Можно выбирать модификации алгоритма под конкретные условия - например, выбрать QLoRA для дополнительного уменьшения веса итоговой модели.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Квантизация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Квантизация: идея</a:t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311700" y="1152475"/>
            <a:ext cx="310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Можно поменять формат представления параметров таким образом, чтобы они занимали меньше места в памяти.</a:t>
            </a:r>
            <a:endParaRPr sz="1600"/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375" y="170075"/>
            <a:ext cx="4353651" cy="227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375" y="2601650"/>
            <a:ext cx="4540723" cy="21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1"/>
          <p:cNvSpPr txBox="1"/>
          <p:nvPr/>
        </p:nvSpPr>
        <p:spPr>
          <a:xfrm>
            <a:off x="288150" y="4927375"/>
            <a:ext cx="8280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Картинки: 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https://newsletter.maartengrootendorst.com/p/a-visual-guide-to-quantization</a:t>
            </a:r>
            <a:r>
              <a:rPr lang="en" sz="900">
                <a:solidFill>
                  <a:schemeClr val="dk2"/>
                </a:solidFill>
              </a:rPr>
              <a:t>, фото печенья - </a:t>
            </a:r>
            <a:r>
              <a:rPr lang="en" sz="900" u="sng">
                <a:solidFill>
                  <a:schemeClr val="hlink"/>
                </a:solidFill>
                <a:hlinkClick r:id="rId6"/>
              </a:rPr>
              <a:t>Slava Sidorov</a:t>
            </a:r>
            <a:r>
              <a:rPr lang="en" sz="900">
                <a:solidFill>
                  <a:schemeClr val="dk2"/>
                </a:solidFill>
              </a:rPr>
              <a:t>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Обучение больших языковых моделей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Pre-train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Очень дорогая стадия, направленная на усвоение как можно большего количества информации из больших объемов данных.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Supervised Fine-tuning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Дообучение базовой модели на конкретные инструкции.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Reinforcement Learning [from Human Feedback]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Модель практикуется в решении задач и поиске оптимального решения.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Квантизация: методы</a:t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Квантизация в момент обучения (Quantization Aware Training):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Во время обучения также учимся квантизировать.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Потеря точности меньше, но ресурсов тратится больше.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Квантизация после обучения: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Квантизируем веса и активации готовой модели.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Известный метод четырехбитной квантизации для использования моделей на CPU - GGUF.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Можно пользоваться гайдом для выбора подходящего метода для вашей задачи: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https://huggingface.co/docs/transformers/v4.49.0/quantization/overview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Деквантизация до оригинальной точности зачастую невозможна;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Соединение LoRA-адаптеров с квантизированными моделями может привести к проблемам с качеством инференса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https://github.com/huggingface/peft/issues/2321</a:t>
            </a:r>
            <a:r>
              <a:rPr lang="en"/>
              <a:t>).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еще можно ускорить обучение?</a:t>
            </a:r>
            <a:endParaRPr/>
          </a:p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240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chemeClr val="dk1"/>
                </a:solidFill>
              </a:rPr>
              <a:t>Если у вас несколько видеокарт: воспользоваться решениями для распределения вычислений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🤗</a:t>
            </a:r>
            <a:r>
              <a:rPr lang="en"/>
              <a:t>Accelerate - библиотека для распределения вычислений на GPU/TPU, работает с любой моделью на pytorch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Воспользоваться 🤗flash attention для оптимизации вычислений на слоях внимания.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Подходит как для обучения, так и для инференса.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Ускорение инференса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</a:t>
            </a:r>
            <a:endParaRPr/>
          </a:p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production-level решениях очень важна скорость генерации. Следовательно, необходимы инструменты для ускорения инференса.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Популярные библиотеки: vLLM, TGI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это работает</a:t>
            </a:r>
            <a:endParaRPr/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Манипуляции и улучшения механизма внимания: PagedAttention в vLLM, Flash Attention-2 в TGI;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Работа с памятью: динамическое выделение блоков памяти, эффективное заполнение видеокарты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Некоторые инструменты поддерживают, например, быструю замену адаптеров над базовой моделью (lorax).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 чем стоит помнить</a:t>
            </a:r>
            <a:endParaRPr/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Качество инференса может измениться после применения акселератора;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Возможность применения какого-либо инструмента может зависеть от того, поддерживает он использование вашей базовой модели или нет, и насколько хорошо.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Практика</a:t>
            </a:r>
            <a:endParaRPr/>
          </a:p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Gigachat API: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https://colab.research.google.com/drive/1GvdKNv_LALdwB5wAAOjXMpifl4KQ6ZE2?usp=sharing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Unsloth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https://colab.research.google.com/drive/1f6Qpi4BnjUNwlgHJOnBA32Gy2Ncwp3MT?usp=sharing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LLaMA-Factory: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https://colab.research.google.com/drive/18aReoN_GaSJivxSsYt2ZUuNTYdOjEXx5?usp=sharing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Проверочные работы</a:t>
            </a:r>
            <a:endParaRPr/>
          </a:p>
        </p:txBody>
      </p:sp>
      <p:sp>
        <p:nvSpPr>
          <p:cNvPr id="290" name="Google Shape;29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Квиз №3: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https://forms.gle/qNwEpxYj8gHhmFB26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Лабораторная №2 - дедлайн 17 марта: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https://forms.yandex.ru/u/67bb1e744936398de24db953/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Источники</a:t>
            </a:r>
            <a:endParaRPr/>
          </a:p>
        </p:txBody>
      </p:sp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Туториалы Andrej Karpathy: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https://youtu.be/7xTGNNLPyMI?si=yQRtwvRj-mkM6zjz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https://youtu.be/EWvNQjAaOHw?si=3Y0-mw9GfUFBNTEP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Tiktokenizer: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https://tiktokenizer.vercel.app/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PEFT: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https://huggingface.co/blog/samuellimabraz/peft-methods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Квантизация: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https://newsletter.maartengrootendorst.com/p/a-visual-guide-to-quantization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Pre-training: данные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Crawl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https://commoncrawl.org/</a:t>
            </a:r>
            <a:r>
              <a:rPr lang="en"/>
              <a:t>) 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</a:t>
            </a:r>
            <a:r>
              <a:rPr lang="en"/>
              <a:t> free, open repository of web crawl data that can be used by anyone;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Более 250 миллиардов страниц во всём корпусе, собранных из интернета в определенные даты;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Страницы могут быть отфильтрованы по определенным критериям: язык, чувствительный контент (есть списки забаненных ресурсов для скачивания) и т.п.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Pre-training: процесс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Модель обучается предсказывать следующий токен.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Длина последовательности, которую можно поместить в модель, называется контекстным окном (context window).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Модель, которая обучена только на предсказание следующего токена, называется </a:t>
            </a:r>
            <a:r>
              <a:rPr b="1" lang="en"/>
              <a:t>базовой (base model).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Fine-Tuning (SFT)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Fine-Tuning (SFT)</a:t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После того, как модель запомнила достаточно данных и научилась продуцировать язык на их основе, ее можно дообучать на понимание конкретных инструкций.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Supervised, потому что на этой стадии в модель подаются данные формата “инструкция + вопрос + правильный ответ”.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На этом этапе модель выучивает определенные токены, которые подсказывают ей, как идет диалог.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Модель, обученная следованию инструкциям, называется </a:t>
            </a:r>
            <a:r>
              <a:rPr b="1" lang="en">
                <a:solidFill>
                  <a:schemeClr val="dk1"/>
                </a:solidFill>
              </a:rPr>
              <a:t>instruct model.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75" y="51525"/>
            <a:ext cx="765082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/>
        </p:nvSpPr>
        <p:spPr>
          <a:xfrm>
            <a:off x="288150" y="4927375"/>
            <a:ext cx="43296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Скриншот: 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https://tiktokenizer.vercel.app/</a:t>
            </a:r>
            <a:r>
              <a:rPr lang="en" sz="9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SFT: данные</a:t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Коллекции вопросов и ответов на них, опционально - с системным промптом.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В идеале, ответы должны быть написаны экспертами-людьми по инструкциям. На практике, подобные датасеты могут быть частично или полностью сгенерированы другими LLM.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